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70" r:id="rId12"/>
    <p:sldId id="265" r:id="rId13"/>
    <p:sldId id="266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lear Sans Regular Bold" panose="020B0604020202020204" charset="0"/>
      <p:regular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50" d="100"/>
          <a:sy n="50" d="100"/>
        </p:scale>
        <p:origin x="-2702" y="-37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400" baseline="0" dirty="0"/>
              <a:t>Top 5 most </a:t>
            </a:r>
            <a:r>
              <a:rPr lang="en-US" sz="2400" baseline="0" dirty="0">
                <a:latin typeface="Times New Roman" panose="02020603050405020304" pitchFamily="18" charset="0"/>
              </a:rPr>
              <a:t>popular</a:t>
            </a:r>
            <a:r>
              <a:rPr lang="en-US" sz="2400" baseline="0" dirty="0"/>
              <a:t> categories</a:t>
            </a:r>
          </a:p>
        </c:rich>
      </c:tx>
      <c:layout>
        <c:manualLayout>
          <c:xMode val="edge"/>
          <c:yMode val="edge"/>
          <c:x val="0.35196875"/>
          <c:y val="2.812500000000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1D-4678-906F-346FE8F129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833136687"/>
        <c:axId val="1648274351"/>
      </c:barChart>
      <c:catAx>
        <c:axId val="18331366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8274351"/>
        <c:crosses val="autoZero"/>
        <c:auto val="1"/>
        <c:lblAlgn val="ctr"/>
        <c:lblOffset val="100"/>
        <c:noMultiLvlLbl val="0"/>
      </c:catAx>
      <c:valAx>
        <c:axId val="1648274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3136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000" dirty="0"/>
              <a:t>Number of Reactions to Top 5 Categories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BB-4BA8-A465-332499BB88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BB-4BA8-A465-332499BB886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BB-4BA8-A465-332499BB886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EBB-4BA8-A465-332499BB886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BF-462B-923C-C95DF0E9F637}"/>
              </c:ext>
            </c:extLst>
          </c:dPt>
          <c:dLbls>
            <c:dLbl>
              <c:idx val="4"/>
              <c:tx>
                <c:rich>
                  <a:bodyPr/>
                  <a:lstStyle/>
                  <a:p>
                    <a:fld id="{3314D391-055F-4F4D-A9FF-E724400EEA93}" type="VALUE">
                      <a:rPr lang="en-US" sz="2800"/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6BF-462B-923C-C95DF0E9F6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Animals</c:v>
                </c:pt>
                <c:pt idx="1">
                  <c:v>Sciencs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1897</c:v>
                </c:pt>
                <c:pt idx="1">
                  <c:v>1796</c:v>
                </c:pt>
                <c:pt idx="2">
                  <c:v>1717</c:v>
                </c:pt>
                <c:pt idx="3">
                  <c:v>1698</c:v>
                </c:pt>
                <c:pt idx="4">
                  <c:v>1699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BF-462B-923C-C95DF0E9F6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018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1335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855E1F6-79F6-413E-875E-5D4C466CE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13" y="967195"/>
            <a:ext cx="14405297" cy="8120027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672453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</p:spTree>
    <p:extLst>
      <p:ext uri="{BB962C8B-B14F-4D97-AF65-F5344CB8AC3E}">
        <p14:creationId xmlns:p14="http://schemas.microsoft.com/office/powerpoint/2010/main" val="24217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3" name="Group 23"/>
          <p:cNvGrpSpPr/>
          <p:nvPr/>
        </p:nvGrpSpPr>
        <p:grpSpPr>
          <a:xfrm>
            <a:off x="1672453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E0CE2C2B-3CA2-4642-A95F-6746BAEBF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6696838"/>
              </p:ext>
            </p:extLst>
          </p:nvPr>
        </p:nvGraphicFramePr>
        <p:xfrm>
          <a:off x="3048000" y="1079500"/>
          <a:ext cx="13676536" cy="8110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633373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08B10F-6EEA-4270-BEC2-EE40783FF4D7}"/>
              </a:ext>
            </a:extLst>
          </p:cNvPr>
          <p:cNvSpPr txBox="1"/>
          <p:nvPr/>
        </p:nvSpPr>
        <p:spPr>
          <a:xfrm>
            <a:off x="10915366" y="1368264"/>
            <a:ext cx="7010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/>
              <a:t>ANALYSIS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Science and Technology  are the most popular categories of content showing that people enjoy “real-life” and “factual” content the most.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AFE3F4-2936-4845-B9B3-61374CD61180}"/>
              </a:ext>
            </a:extLst>
          </p:cNvPr>
          <p:cNvSpPr txBox="1"/>
          <p:nvPr/>
        </p:nvSpPr>
        <p:spPr>
          <a:xfrm>
            <a:off x="10833981" y="4048681"/>
            <a:ext cx="7091785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/>
              <a:t>INSIGHT</a:t>
            </a:r>
          </a:p>
          <a:p>
            <a:endParaRPr lang="en-US" sz="2400" dirty="0"/>
          </a:p>
          <a:p>
            <a:pPr algn="just"/>
            <a:r>
              <a:rPr lang="en-US" sz="2400" dirty="0"/>
              <a:t>Food is a common theme with the top 5 Categories with “Science” ranking the highest. This may give an indication to the audience within your user base. You could use the insight to create a campaign and work with healthy eating brands to boots user engagement.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CBF134-D1BE-48CE-9F32-1497950480F6}"/>
              </a:ext>
            </a:extLst>
          </p:cNvPr>
          <p:cNvSpPr txBox="1"/>
          <p:nvPr/>
        </p:nvSpPr>
        <p:spPr>
          <a:xfrm>
            <a:off x="10878790" y="7140992"/>
            <a:ext cx="704697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/>
              <a:t>NEXT STEPS</a:t>
            </a:r>
          </a:p>
          <a:p>
            <a:endParaRPr lang="en-US" sz="2400" dirty="0"/>
          </a:p>
          <a:p>
            <a:pPr algn="just"/>
            <a:r>
              <a:rPr lang="en-US" sz="2400" dirty="0"/>
              <a:t>This  ad-hoc analysis is insightful, but it’s time to take this analysis into large scale production for real-time understanding of your business. We can show you how to do this.</a:t>
            </a:r>
            <a:endParaRPr lang="en-IN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5554161"/>
            <a:chOff x="0" y="0"/>
            <a:chExt cx="11564591" cy="740554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A1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5107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1) Project recap</a:t>
              </a:r>
              <a:b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2) Problem</a:t>
              </a:r>
            </a:p>
            <a:p>
              <a:pPr>
                <a:lnSpc>
                  <a:spcPts val="2660"/>
                </a:lnSpc>
              </a:pPr>
              <a:endPara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3) The Analytics team</a:t>
              </a:r>
            </a:p>
            <a:p>
              <a:pPr>
                <a:lnSpc>
                  <a:spcPts val="2660"/>
                </a:lnSpc>
              </a:pPr>
              <a:endPara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4) Process</a:t>
              </a:r>
            </a:p>
            <a:p>
              <a:pPr>
                <a:lnSpc>
                  <a:spcPts val="2660"/>
                </a:lnSpc>
              </a:pPr>
              <a:endPara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5) Insights</a:t>
              </a:r>
            </a:p>
            <a:p>
              <a:pPr>
                <a:lnSpc>
                  <a:spcPts val="2660"/>
                </a:lnSpc>
              </a:pPr>
              <a:endParaRPr lang="en-US" sz="3200" spc="-19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6) 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3ABDC9-4682-4211-9A38-7795EA424C6C}"/>
              </a:ext>
            </a:extLst>
          </p:cNvPr>
          <p:cNvSpPr txBox="1"/>
          <p:nvPr/>
        </p:nvSpPr>
        <p:spPr>
          <a:xfrm>
            <a:off x="8683750" y="2365128"/>
            <a:ext cx="6915185" cy="101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000" spc="-8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Buzz </a:t>
            </a: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fastest growing technology </a:t>
            </a:r>
            <a:endParaRPr lang="en-IN" sz="30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CBCC19-A2A9-47E2-AF0C-9EE29C0AC052}"/>
              </a:ext>
            </a:extLst>
          </p:cNvPr>
          <p:cNvSpPr txBox="1"/>
          <p:nvPr/>
        </p:nvSpPr>
        <p:spPr>
          <a:xfrm>
            <a:off x="8683750" y="2886430"/>
            <a:ext cx="6915185" cy="101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unicorn that need to adapt quickly to its global</a:t>
            </a:r>
            <a:endParaRPr lang="en-IN" sz="30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C5B0ABE-AE7F-4DE8-B393-D9B743666E10}"/>
              </a:ext>
            </a:extLst>
          </p:cNvPr>
          <p:cNvSpPr txBox="1"/>
          <p:nvPr/>
        </p:nvSpPr>
        <p:spPr>
          <a:xfrm>
            <a:off x="8552278" y="3353869"/>
            <a:ext cx="6915185" cy="1007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scale.</a:t>
            </a:r>
            <a:endParaRPr lang="en-IN" sz="3000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6AA8B3-3D8C-46E2-806B-9ECB3AAFBC4D}"/>
              </a:ext>
            </a:extLst>
          </p:cNvPr>
          <p:cNvSpPr txBox="1"/>
          <p:nvPr/>
        </p:nvSpPr>
        <p:spPr>
          <a:xfrm>
            <a:off x="9301205" y="4184663"/>
            <a:ext cx="5955536" cy="101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000" spc="-8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Accenture</a:t>
            </a: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begun 3 month POC </a:t>
            </a:r>
            <a:endParaRPr lang="en-IN" sz="30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B63AF3-6557-4BA7-AB02-1DF6F7B118CE}"/>
              </a:ext>
            </a:extLst>
          </p:cNvPr>
          <p:cNvSpPr txBox="1"/>
          <p:nvPr/>
        </p:nvSpPr>
        <p:spPr>
          <a:xfrm>
            <a:off x="9163574" y="4636757"/>
            <a:ext cx="5955536" cy="101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focusing on these tasks:</a:t>
            </a:r>
            <a:endParaRPr lang="en-IN" sz="3000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86B2AE-6171-4444-AE4E-C1BD6A8A9C77}"/>
              </a:ext>
            </a:extLst>
          </p:cNvPr>
          <p:cNvSpPr txBox="1"/>
          <p:nvPr/>
        </p:nvSpPr>
        <p:spPr>
          <a:xfrm>
            <a:off x="8818332" y="5436025"/>
            <a:ext cx="5955536" cy="101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9600"/>
              </a:lnSpc>
              <a:buFont typeface="Arial" panose="020B0604020202020204" pitchFamily="34" charset="0"/>
              <a:buChar char="•"/>
            </a:pP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audit on their big data.</a:t>
            </a:r>
            <a:endParaRPr lang="en-IN" sz="30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A1D0E6-751D-4CF4-8FC6-C076C23CE300}"/>
              </a:ext>
            </a:extLst>
          </p:cNvPr>
          <p:cNvSpPr txBox="1"/>
          <p:nvPr/>
        </p:nvSpPr>
        <p:spPr>
          <a:xfrm>
            <a:off x="8838201" y="5879017"/>
            <a:ext cx="5955536" cy="101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9600"/>
              </a:lnSpc>
              <a:buFont typeface="Arial" panose="020B0604020202020204" pitchFamily="34" charset="0"/>
              <a:buChar char="•"/>
            </a:pPr>
            <a:endParaRPr lang="en-IN" sz="3000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0A6CAE-A7AE-40E9-B3D4-2A7FF5A97B07}"/>
              </a:ext>
            </a:extLst>
          </p:cNvPr>
          <p:cNvSpPr txBox="1"/>
          <p:nvPr/>
        </p:nvSpPr>
        <p:spPr>
          <a:xfrm>
            <a:off x="8818331" y="5906551"/>
            <a:ext cx="6915185" cy="101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9600"/>
              </a:lnSpc>
              <a:buFont typeface="Arial" panose="020B0604020202020204" pitchFamily="34" charset="0"/>
              <a:buChar char="•"/>
            </a:pP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for an successful IPO.</a:t>
            </a:r>
            <a:endParaRPr lang="en-IN" sz="3000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EDE9A5C-70A6-48F6-9249-AD3023ADB076}"/>
              </a:ext>
            </a:extLst>
          </p:cNvPr>
          <p:cNvSpPr txBox="1"/>
          <p:nvPr/>
        </p:nvSpPr>
        <p:spPr>
          <a:xfrm>
            <a:off x="8827290" y="6389004"/>
            <a:ext cx="6915185" cy="101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9600"/>
              </a:lnSpc>
              <a:buFont typeface="Arial" panose="020B0604020202020204" pitchFamily="34" charset="0"/>
              <a:buChar char="•"/>
            </a:pP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analysis to find Social Buzz’s top 5 most</a:t>
            </a:r>
            <a:endParaRPr lang="en-IN" sz="3000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15F956-1277-488D-97E3-3A7D6934247A}"/>
              </a:ext>
            </a:extLst>
          </p:cNvPr>
          <p:cNvSpPr txBox="1"/>
          <p:nvPr/>
        </p:nvSpPr>
        <p:spPr>
          <a:xfrm>
            <a:off x="8838201" y="6825223"/>
            <a:ext cx="6915185" cy="1013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categories of content.</a:t>
            </a:r>
            <a:endParaRPr lang="en-IN" sz="3000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1ED420-7540-405B-8D00-B35204751423}"/>
              </a:ext>
            </a:extLst>
          </p:cNvPr>
          <p:cNvSpPr txBox="1"/>
          <p:nvPr/>
        </p:nvSpPr>
        <p:spPr>
          <a:xfrm>
            <a:off x="3593077" y="7711506"/>
            <a:ext cx="5921862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3200" spc="-8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aggregate popularity.</a:t>
            </a:r>
            <a:endParaRPr lang="en-IN" sz="3200" spc="-80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295464-F865-4446-BC9C-9F95AE3A4BB1}"/>
              </a:ext>
            </a:extLst>
          </p:cNvPr>
          <p:cNvSpPr txBox="1"/>
          <p:nvPr/>
        </p:nvSpPr>
        <p:spPr>
          <a:xfrm>
            <a:off x="3069738" y="5971481"/>
            <a:ext cx="6557316" cy="1018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9600"/>
              </a:lnSpc>
              <a:buFont typeface="Arial" panose="020B0604020202020204" pitchFamily="34" charset="0"/>
              <a:buChar char="•"/>
            </a:pPr>
            <a:r>
              <a:rPr lang="en-US" sz="3200" u="sng" spc="-8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36,500,000</a:t>
            </a:r>
            <a:r>
              <a:rPr lang="en-US" sz="3200" spc="-8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(36.5M) annual posts.</a:t>
            </a:r>
            <a:endParaRPr lang="en-IN" sz="3200" spc="-80" dirty="0">
              <a:solidFill>
                <a:schemeClr val="bg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55AE79-74FE-4E52-8B15-B39F068BC2E9}"/>
              </a:ext>
            </a:extLst>
          </p:cNvPr>
          <p:cNvSpPr txBox="1"/>
          <p:nvPr/>
        </p:nvSpPr>
        <p:spPr>
          <a:xfrm>
            <a:off x="3069738" y="7176186"/>
            <a:ext cx="6894744" cy="1018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9600"/>
              </a:lnSpc>
              <a:buFont typeface="Arial" panose="020B0604020202020204" pitchFamily="34" charset="0"/>
              <a:buChar char="•"/>
            </a:pPr>
            <a:r>
              <a:rPr lang="en-US" sz="3200" spc="-8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Identify </a:t>
            </a:r>
            <a:r>
              <a:rPr lang="en-US" sz="3200" u="sng" spc="-8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top 5 categories</a:t>
            </a:r>
            <a:r>
              <a:rPr lang="en-US" sz="3200" spc="-8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with largest </a:t>
            </a:r>
            <a:endParaRPr lang="en-IN" sz="3200" spc="-80" dirty="0">
              <a:solidFill>
                <a:srgbClr val="A100FF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618B58-894F-4D84-84CB-C381B73DAFD4}"/>
              </a:ext>
            </a:extLst>
          </p:cNvPr>
          <p:cNvSpPr txBox="1"/>
          <p:nvPr/>
        </p:nvSpPr>
        <p:spPr>
          <a:xfrm>
            <a:off x="3069738" y="4943366"/>
            <a:ext cx="5921862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9600"/>
              </a:lnSpc>
              <a:buFont typeface="Arial" panose="020B0604020202020204" pitchFamily="34" charset="0"/>
              <a:buChar char="•"/>
            </a:pPr>
            <a:r>
              <a:rPr lang="en-US" sz="3200" spc="-8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Over </a:t>
            </a:r>
            <a:r>
              <a:rPr lang="en-US" sz="3200" u="sng" spc="-8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1,00,000</a:t>
            </a:r>
            <a:r>
              <a:rPr lang="en-US" sz="3200" spc="-80" dirty="0">
                <a:solidFill>
                  <a:schemeClr val="bg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posts per day.</a:t>
            </a:r>
            <a:endParaRPr lang="en-IN" sz="3200" spc="-80" dirty="0">
              <a:solidFill>
                <a:srgbClr val="A100FF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87374E-0F38-41D0-80A5-4B4A386CE56C}"/>
              </a:ext>
            </a:extLst>
          </p:cNvPr>
          <p:cNvSpPr txBox="1"/>
          <p:nvPr/>
        </p:nvSpPr>
        <p:spPr>
          <a:xfrm flipH="1">
            <a:off x="14595921" y="3943390"/>
            <a:ext cx="3621194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000" b="1" spc="-8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Marcus </a:t>
            </a:r>
            <a:r>
              <a:rPr lang="en-US" sz="3000" b="1" spc="-8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Rompton</a:t>
            </a:r>
            <a:r>
              <a:rPr lang="en-US" sz="3000" b="1" spc="-8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000" b="1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4E4C9C-DBE3-457C-80AF-C5560C5B93ED}"/>
              </a:ext>
            </a:extLst>
          </p:cNvPr>
          <p:cNvSpPr txBox="1"/>
          <p:nvPr/>
        </p:nvSpPr>
        <p:spPr>
          <a:xfrm flipH="1">
            <a:off x="13984055" y="1602643"/>
            <a:ext cx="5029135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Chief Technology Architect</a:t>
            </a:r>
            <a:endParaRPr lang="en-IN" sz="30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5F05A5-5DFF-4129-92CD-114C063EB53D}"/>
              </a:ext>
            </a:extLst>
          </p:cNvPr>
          <p:cNvSpPr txBox="1"/>
          <p:nvPr/>
        </p:nvSpPr>
        <p:spPr>
          <a:xfrm flipH="1">
            <a:off x="14685717" y="1139037"/>
            <a:ext cx="3621194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000" b="1" spc="-8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 </a:t>
            </a:r>
            <a:r>
              <a:rPr lang="en-US" sz="30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Fleming</a:t>
            </a:r>
            <a:r>
              <a:rPr lang="en-US" sz="3000" b="1" spc="-8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000" b="1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E05B1E-5C1A-4BFB-94E7-3CD540B5B0EE}"/>
              </a:ext>
            </a:extLst>
          </p:cNvPr>
          <p:cNvSpPr txBox="1"/>
          <p:nvPr/>
        </p:nvSpPr>
        <p:spPr>
          <a:xfrm flipH="1">
            <a:off x="13369716" y="4480119"/>
            <a:ext cx="5029135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Principal</a:t>
            </a:r>
            <a:endParaRPr lang="en-IN" sz="30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5B496B-1DCD-4B8A-A70B-94B35FE465E0}"/>
              </a:ext>
            </a:extLst>
          </p:cNvPr>
          <p:cNvSpPr txBox="1"/>
          <p:nvPr/>
        </p:nvSpPr>
        <p:spPr>
          <a:xfrm flipH="1">
            <a:off x="14160083" y="6902049"/>
            <a:ext cx="3621194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3000" b="1" spc="-80" dirty="0" err="1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Parv</a:t>
            </a:r>
            <a:r>
              <a:rPr lang="en-US" sz="3000" b="1" spc="-8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Kaul</a:t>
            </a:r>
            <a:r>
              <a:rPr lang="en-US" sz="3000" b="1" spc="-8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000" b="1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873EE2-E4FF-45BC-A03D-9ADFBF47406B}"/>
              </a:ext>
            </a:extLst>
          </p:cNvPr>
          <p:cNvSpPr txBox="1"/>
          <p:nvPr/>
        </p:nvSpPr>
        <p:spPr>
          <a:xfrm flipH="1">
            <a:off x="13456112" y="7473366"/>
            <a:ext cx="5029135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3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  <a:endParaRPr lang="en-IN" sz="30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C4FD6B-7D85-46DF-BC8D-8E48EC0FA067}"/>
              </a:ext>
            </a:extLst>
          </p:cNvPr>
          <p:cNvSpPr txBox="1"/>
          <p:nvPr/>
        </p:nvSpPr>
        <p:spPr>
          <a:xfrm flipH="1">
            <a:off x="5864639" y="2708831"/>
            <a:ext cx="6408551" cy="103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600" spc="-8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+ Understanding</a:t>
            </a:r>
            <a:endParaRPr lang="en-IN" sz="36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914D60-8895-4567-8488-977F69F39ABA}"/>
              </a:ext>
            </a:extLst>
          </p:cNvPr>
          <p:cNvSpPr txBox="1"/>
          <p:nvPr/>
        </p:nvSpPr>
        <p:spPr>
          <a:xfrm flipH="1">
            <a:off x="4079279" y="1034573"/>
            <a:ext cx="6408551" cy="103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600" spc="-8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Gathering</a:t>
            </a:r>
            <a:endParaRPr lang="en-IN" sz="36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AEA956-5AEE-4618-95A8-FAC1BF756EF0}"/>
              </a:ext>
            </a:extLst>
          </p:cNvPr>
          <p:cNvSpPr txBox="1"/>
          <p:nvPr/>
        </p:nvSpPr>
        <p:spPr>
          <a:xfrm flipH="1">
            <a:off x="7878344" y="4268735"/>
            <a:ext cx="6408551" cy="103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600" spc="-8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Cleanup + Modeling</a:t>
            </a:r>
            <a:endParaRPr lang="en-IN" sz="36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C2B30F-2A18-4CAB-818A-669C82F09813}"/>
              </a:ext>
            </a:extLst>
          </p:cNvPr>
          <p:cNvSpPr txBox="1"/>
          <p:nvPr/>
        </p:nvSpPr>
        <p:spPr>
          <a:xfrm flipH="1">
            <a:off x="9643220" y="5863702"/>
            <a:ext cx="6408551" cy="103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600" spc="-8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</a:t>
            </a:r>
            <a:endParaRPr lang="en-IN" sz="36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DF7F3C-4992-417B-9425-BC8D76CFC021}"/>
              </a:ext>
            </a:extLst>
          </p:cNvPr>
          <p:cNvSpPr txBox="1"/>
          <p:nvPr/>
        </p:nvSpPr>
        <p:spPr>
          <a:xfrm flipH="1">
            <a:off x="11480091" y="7421293"/>
            <a:ext cx="6408551" cy="103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600" spc="-8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Insights Generation</a:t>
            </a:r>
            <a:endParaRPr lang="en-IN" sz="36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235953-F124-4CB1-9774-843F88618D44}"/>
              </a:ext>
            </a:extLst>
          </p:cNvPr>
          <p:cNvSpPr txBox="1"/>
          <p:nvPr/>
        </p:nvSpPr>
        <p:spPr>
          <a:xfrm>
            <a:off x="3190072" y="4603015"/>
            <a:ext cx="1670378" cy="1043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4000" spc="-8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IN" sz="40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DEFE23-CA9B-4252-B692-FBC5F19D86D0}"/>
              </a:ext>
            </a:extLst>
          </p:cNvPr>
          <p:cNvSpPr txBox="1"/>
          <p:nvPr/>
        </p:nvSpPr>
        <p:spPr>
          <a:xfrm>
            <a:off x="2007733" y="5348760"/>
            <a:ext cx="3537670" cy="103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5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Categories</a:t>
            </a:r>
            <a:endParaRPr lang="en-IN" sz="3500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9A9366-9EE8-4F8B-B208-3E0272506607}"/>
              </a:ext>
            </a:extLst>
          </p:cNvPr>
          <p:cNvSpPr txBox="1"/>
          <p:nvPr/>
        </p:nvSpPr>
        <p:spPr>
          <a:xfrm>
            <a:off x="8043125" y="4081237"/>
            <a:ext cx="1063789" cy="1043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4000" spc="-8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1897</a:t>
            </a:r>
            <a:endParaRPr lang="en-IN" sz="40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69EDA-8685-462D-A638-92E402D665E4}"/>
              </a:ext>
            </a:extLst>
          </p:cNvPr>
          <p:cNvSpPr txBox="1"/>
          <p:nvPr/>
        </p:nvSpPr>
        <p:spPr>
          <a:xfrm>
            <a:off x="7656239" y="4900823"/>
            <a:ext cx="3090364" cy="103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5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Reaction to</a:t>
            </a:r>
            <a:endParaRPr lang="en-IN" sz="3500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79095-106C-47DC-A8DF-350130478AA6}"/>
              </a:ext>
            </a:extLst>
          </p:cNvPr>
          <p:cNvSpPr txBox="1"/>
          <p:nvPr/>
        </p:nvSpPr>
        <p:spPr>
          <a:xfrm>
            <a:off x="7582328" y="5379725"/>
            <a:ext cx="2351926" cy="10315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5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 Posts</a:t>
            </a:r>
            <a:endParaRPr lang="en-IN" sz="3500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FB610C-4CE1-4D78-B87A-28EDCFA0BD4F}"/>
              </a:ext>
            </a:extLst>
          </p:cNvPr>
          <p:cNvSpPr txBox="1"/>
          <p:nvPr/>
        </p:nvSpPr>
        <p:spPr>
          <a:xfrm>
            <a:off x="13224205" y="4081236"/>
            <a:ext cx="1845542" cy="1043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4000" spc="-80" dirty="0">
                <a:solidFill>
                  <a:srgbClr val="A1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January</a:t>
            </a:r>
            <a:endParaRPr lang="en-IN" sz="4000" spc="-80" dirty="0">
              <a:solidFill>
                <a:srgbClr val="A1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ECB1D2-7568-43DD-9A55-F99F4360AA87}"/>
              </a:ext>
            </a:extLst>
          </p:cNvPr>
          <p:cNvSpPr txBox="1"/>
          <p:nvPr/>
        </p:nvSpPr>
        <p:spPr>
          <a:xfrm>
            <a:off x="12617306" y="4951535"/>
            <a:ext cx="2939907" cy="102855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5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Month with most</a:t>
            </a:r>
            <a:endParaRPr lang="en-IN" sz="3500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ECD37B-2A2E-4061-AF3F-BA520621D810}"/>
              </a:ext>
            </a:extLst>
          </p:cNvPr>
          <p:cNvSpPr txBox="1"/>
          <p:nvPr/>
        </p:nvSpPr>
        <p:spPr>
          <a:xfrm>
            <a:off x="13651243" y="5381385"/>
            <a:ext cx="872034" cy="102855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35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posts</a:t>
            </a:r>
            <a:endParaRPr lang="en-IN" sz="3500" spc="-8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5ED8DABA-D634-4B77-84C5-0D251CFDCD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6576038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855E1F6-79F6-413E-875E-5D4C466CE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92" y="967195"/>
            <a:ext cx="14383340" cy="8120027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1672453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wrap="square" lIns="0" tIns="0" rIns="0" bIns="0" rtlCol="0" anchor="t">
        <a:spAutoFit/>
      </a:bodyPr>
      <a:lstStyle>
        <a:defPPr algn="l">
          <a:lnSpc>
            <a:spcPts val="9600"/>
          </a:lnSpc>
          <a:defRPr sz="3200" spc="-80" dirty="0" smtClean="0">
            <a:solidFill>
              <a:srgbClr val="A100FF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316</Words>
  <Application>Microsoft Office PowerPoint</Application>
  <PresentationFormat>Custom</PresentationFormat>
  <Paragraphs>95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Clear Sans Regular Bold</vt:lpstr>
      <vt:lpstr>Georgia</vt:lpstr>
      <vt:lpstr>Arial</vt:lpstr>
      <vt:lpstr>Graphik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acer</cp:lastModifiedBy>
  <cp:revision>21</cp:revision>
  <dcterms:created xsi:type="dcterms:W3CDTF">2006-08-16T00:00:00Z</dcterms:created>
  <dcterms:modified xsi:type="dcterms:W3CDTF">2024-07-16T14:20:34Z</dcterms:modified>
  <dc:identifier>DAEhDyfaYKE</dc:identifier>
</cp:coreProperties>
</file>